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7" r:id="rId4"/>
    <p:sldId id="260" r:id="rId5"/>
    <p:sldId id="268" r:id="rId6"/>
    <p:sldId id="269" r:id="rId7"/>
    <p:sldId id="270" r:id="rId8"/>
    <p:sldId id="271" r:id="rId9"/>
    <p:sldId id="272" r:id="rId10"/>
    <p:sldId id="256" r:id="rId11"/>
    <p:sldId id="266" r:id="rId12"/>
    <p:sldId id="267" r:id="rId13"/>
    <p:sldId id="264" r:id="rId14"/>
    <p:sldId id="265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9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4FDA7A1-24EE-4298-8375-91F484E23495}" type="doc">
      <dgm:prSet loTypeId="urn:microsoft.com/office/officeart/2005/8/layout/hChevron3" loCatId="process" qsTypeId="urn:microsoft.com/office/officeart/2005/8/quickstyle/simple1" qsCatId="simple" csTypeId="urn:microsoft.com/office/officeart/2005/8/colors/accent1_2" csCatId="accent1" phldr="1"/>
      <dgm:spPr/>
    </dgm:pt>
    <dgm:pt modelId="{57B35F9C-CBEA-4086-A543-F8C6EF4D3234}" type="pres">
      <dgm:prSet presAssocID="{04FDA7A1-24EE-4298-8375-91F484E23495}" presName="Name0" presStyleCnt="0">
        <dgm:presLayoutVars>
          <dgm:dir/>
          <dgm:resizeHandles val="exact"/>
        </dgm:presLayoutVars>
      </dgm:prSet>
      <dgm:spPr/>
    </dgm:pt>
  </dgm:ptLst>
  <dgm:cxnLst>
    <dgm:cxn modelId="{27300D48-D9B3-4F6C-A21D-1B23078A2962}" type="presOf" srcId="{04FDA7A1-24EE-4298-8375-91F484E23495}" destId="{57B35F9C-CBEA-4086-A543-F8C6EF4D3234}" srcOrd="0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jpeg>
</file>

<file path=ppt/media/image6.jpg>
</file>

<file path=ppt/media/image7.jpg>
</file>

<file path=ppt/media/image8.jp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Formatvorlage des Untertitelmasters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8439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78907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1824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59601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51032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822898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738713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56105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61587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47430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Titelmasterformat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64327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5B8000-5547-4C06-B9E3-F85501E2FAE9}" type="datetimeFigureOut">
              <a:rPr lang="de-DE" smtClean="0"/>
              <a:t>29.10.19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9978E-6BA5-4F15-954F-F47571D3247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39998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jpg"/><Relationship Id="rId4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-1259430"/>
            <a:ext cx="12191998" cy="8117430"/>
          </a:xfrm>
          <a:prstGeom prst="rect">
            <a:avLst/>
          </a:prstGeom>
        </p:spPr>
      </p:pic>
      <p:sp>
        <p:nvSpPr>
          <p:cNvPr id="5" name="Rechteck 4"/>
          <p:cNvSpPr/>
          <p:nvPr/>
        </p:nvSpPr>
        <p:spPr>
          <a:xfrm>
            <a:off x="-377371" y="2030866"/>
            <a:ext cx="13106400" cy="2584676"/>
          </a:xfrm>
          <a:prstGeom prst="rect">
            <a:avLst/>
          </a:prstGeom>
          <a:solidFill>
            <a:srgbClr val="000000">
              <a:alpha val="27059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32229" y="1122363"/>
            <a:ext cx="11727542" cy="2387600"/>
          </a:xfrm>
        </p:spPr>
        <p:txBody>
          <a:bodyPr/>
          <a:lstStyle/>
          <a:p>
            <a:r>
              <a:rPr lang="de-DE" dirty="0"/>
              <a:t>Flugzeugabsturz und Gestrandet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Präsentation von Sven, Jonas, Yunus, Marcus und Christian</a:t>
            </a:r>
          </a:p>
        </p:txBody>
      </p:sp>
      <p:graphicFrame>
        <p:nvGraphicFramePr>
          <p:cNvPr id="6" name="Diagramm 5"/>
          <p:cNvGraphicFramePr/>
          <p:nvPr>
            <p:extLst>
              <p:ext uri="{D42A27DB-BD31-4B8C-83A1-F6EECF244321}">
                <p14:modId xmlns:p14="http://schemas.microsoft.com/office/powerpoint/2010/main" val="2762611061"/>
              </p:ext>
            </p:extLst>
          </p:nvPr>
        </p:nvGraphicFramePr>
        <p:xfrm>
          <a:off x="14515" y="6502401"/>
          <a:ext cx="12191998" cy="3559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592292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Infrastruktur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de-DE" sz="2400" dirty="0"/>
              <a:t>Ziele: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Unterkünfte für die Bewohner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Nahrungs- und Trinkwasserquellen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Öffentliche Einrichtungen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Begehbare Wege</a:t>
            </a:r>
          </a:p>
          <a:p>
            <a:pPr>
              <a:lnSpc>
                <a:spcPct val="150000"/>
              </a:lnSpc>
            </a:pPr>
            <a:endParaRPr lang="de-DE" sz="2400" dirty="0"/>
          </a:p>
        </p:txBody>
      </p:sp>
      <p:pic>
        <p:nvPicPr>
          <p:cNvPr id="7" name="Inhaltsplatzhalter 6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5" y="552381"/>
            <a:ext cx="6235338" cy="5765074"/>
          </a:xfr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5" y="552381"/>
            <a:ext cx="6230983" cy="5765074"/>
          </a:xfrm>
          <a:prstGeom prst="rect">
            <a:avLst/>
          </a:prstGeom>
        </p:spPr>
      </p:pic>
      <p:pic>
        <p:nvPicPr>
          <p:cNvPr id="9" name="Grafik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5405" y="561201"/>
            <a:ext cx="6230983" cy="5756254"/>
          </a:xfrm>
          <a:prstGeom prst="rect">
            <a:avLst/>
          </a:prstGeom>
        </p:spPr>
      </p:pic>
      <p:pic>
        <p:nvPicPr>
          <p:cNvPr id="10" name="Grafik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1050" y="552381"/>
            <a:ext cx="6235338" cy="5756254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792A82B8-6DAC-9247-8E25-731C5FEF43C5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2" name="Richtungspfeil 11">
              <a:extLst>
                <a:ext uri="{FF2B5EF4-FFF2-40B4-BE49-F238E27FC236}">
                  <a16:creationId xmlns:a16="http://schemas.microsoft.com/office/drawing/2014/main" id="{F7A4705E-5D19-9F49-8B84-0D000371DC7F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Richtungspfeil 4">
              <a:extLst>
                <a:ext uri="{FF2B5EF4-FFF2-40B4-BE49-F238E27FC236}">
                  <a16:creationId xmlns:a16="http://schemas.microsoft.com/office/drawing/2014/main" id="{1482B5F2-4F5D-3646-BAB4-C172A5137AE8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C08DE46B-7966-194C-BE7B-31A9FCDC4135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5" name="Chevron 33">
              <a:extLst>
                <a:ext uri="{FF2B5EF4-FFF2-40B4-BE49-F238E27FC236}">
                  <a16:creationId xmlns:a16="http://schemas.microsoft.com/office/drawing/2014/main" id="{BE82D318-5E83-7A4B-8D6A-AA37CA396A1E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hevron 6">
              <a:extLst>
                <a:ext uri="{FF2B5EF4-FFF2-40B4-BE49-F238E27FC236}">
                  <a16:creationId xmlns:a16="http://schemas.microsoft.com/office/drawing/2014/main" id="{7093EE27-4675-C64F-BE11-8D01F1B59352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CA5A104C-5A5C-DA4C-9C18-BDFF1EA61312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8" name="Chevron 36">
              <a:extLst>
                <a:ext uri="{FF2B5EF4-FFF2-40B4-BE49-F238E27FC236}">
                  <a16:creationId xmlns:a16="http://schemas.microsoft.com/office/drawing/2014/main" id="{AFCBEB38-F530-5749-BCC6-AEBC81060CC4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Chevron 8">
              <a:extLst>
                <a:ext uri="{FF2B5EF4-FFF2-40B4-BE49-F238E27FC236}">
                  <a16:creationId xmlns:a16="http://schemas.microsoft.com/office/drawing/2014/main" id="{7747CA41-F35C-F04F-8BEC-6AC43560098B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187E094E-7EBD-2D46-9A1E-D0AF46271D58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21" name="Chevron 39">
              <a:extLst>
                <a:ext uri="{FF2B5EF4-FFF2-40B4-BE49-F238E27FC236}">
                  <a16:creationId xmlns:a16="http://schemas.microsoft.com/office/drawing/2014/main" id="{4B2059C8-4769-4B49-95D7-91FB3565EFDF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Chevron 10">
              <a:extLst>
                <a:ext uri="{FF2B5EF4-FFF2-40B4-BE49-F238E27FC236}">
                  <a16:creationId xmlns:a16="http://schemas.microsoft.com/office/drawing/2014/main" id="{A4ACCFA1-C710-084A-846C-09BDBDA712F2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71EAFC2A-63E9-BD40-91C3-CD3D5C9226ED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4" name="Chevron 42">
              <a:extLst>
                <a:ext uri="{FF2B5EF4-FFF2-40B4-BE49-F238E27FC236}">
                  <a16:creationId xmlns:a16="http://schemas.microsoft.com/office/drawing/2014/main" id="{BFE491AA-1764-7745-9191-CE391E106926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Chevron 12">
              <a:extLst>
                <a:ext uri="{FF2B5EF4-FFF2-40B4-BE49-F238E27FC236}">
                  <a16:creationId xmlns:a16="http://schemas.microsoft.com/office/drawing/2014/main" id="{8B9DCAA6-9401-C649-AC65-FC151AF72BF4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01282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 descr="Bulgarien | Landkarten kostenlos – Cliparts kostenlo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99359" y="1341691"/>
            <a:ext cx="7210425" cy="48006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Expandieren</a:t>
            </a:r>
          </a:p>
        </p:txBody>
      </p:sp>
      <p:pic>
        <p:nvPicPr>
          <p:cNvPr id="4" name="Grafik 3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498" y="4619714"/>
            <a:ext cx="596377" cy="537411"/>
          </a:xfrm>
          <a:prstGeom prst="rect">
            <a:avLst/>
          </a:prstGeom>
        </p:spPr>
      </p:pic>
      <p:pic>
        <p:nvPicPr>
          <p:cNvPr id="13" name="Grafik 12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531" y="4195580"/>
            <a:ext cx="599442" cy="848267"/>
          </a:xfrm>
          <a:prstGeom prst="rect">
            <a:avLst/>
          </a:prstGeom>
        </p:spPr>
      </p:pic>
      <p:pic>
        <p:nvPicPr>
          <p:cNvPr id="14" name="Grafik 13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1128" y="4456222"/>
            <a:ext cx="596377" cy="537411"/>
          </a:xfrm>
          <a:prstGeom prst="rect">
            <a:avLst/>
          </a:prstGeom>
        </p:spPr>
      </p:pic>
      <p:pic>
        <p:nvPicPr>
          <p:cNvPr id="15" name="Grafik 14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2090" y="4794924"/>
            <a:ext cx="596377" cy="537411"/>
          </a:xfrm>
          <a:prstGeom prst="rect">
            <a:avLst/>
          </a:prstGeom>
        </p:spPr>
      </p:pic>
      <p:pic>
        <p:nvPicPr>
          <p:cNvPr id="18" name="Grafik 17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2648" y="3991260"/>
            <a:ext cx="599442" cy="848267"/>
          </a:xfrm>
          <a:prstGeom prst="rect">
            <a:avLst/>
          </a:prstGeom>
        </p:spPr>
      </p:pic>
      <p:pic>
        <p:nvPicPr>
          <p:cNvPr id="19" name="Grafik 18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084" y="4986780"/>
            <a:ext cx="599442" cy="848267"/>
          </a:xfrm>
          <a:prstGeom prst="rect">
            <a:avLst/>
          </a:prstGeom>
        </p:spPr>
      </p:pic>
      <p:pic>
        <p:nvPicPr>
          <p:cNvPr id="20" name="Grafik 19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9874" y="5121717"/>
            <a:ext cx="599442" cy="848267"/>
          </a:xfrm>
          <a:prstGeom prst="rect">
            <a:avLst/>
          </a:prstGeom>
        </p:spPr>
      </p:pic>
      <p:pic>
        <p:nvPicPr>
          <p:cNvPr id="21" name="Grafik 20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8523" y="2227557"/>
            <a:ext cx="596377" cy="537411"/>
          </a:xfrm>
          <a:prstGeom prst="rect">
            <a:avLst/>
          </a:prstGeom>
        </p:spPr>
      </p:pic>
      <p:pic>
        <p:nvPicPr>
          <p:cNvPr id="22" name="Grafik 21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7658" y="2624599"/>
            <a:ext cx="596377" cy="537411"/>
          </a:xfrm>
          <a:prstGeom prst="rect">
            <a:avLst/>
          </a:prstGeom>
        </p:spPr>
      </p:pic>
      <p:pic>
        <p:nvPicPr>
          <p:cNvPr id="23" name="Grafik 22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0864" y="2247132"/>
            <a:ext cx="596377" cy="537411"/>
          </a:xfrm>
          <a:prstGeom prst="rect">
            <a:avLst/>
          </a:prstGeom>
        </p:spPr>
      </p:pic>
      <p:pic>
        <p:nvPicPr>
          <p:cNvPr id="24" name="Grafik 23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440" y="4351009"/>
            <a:ext cx="596377" cy="537411"/>
          </a:xfrm>
          <a:prstGeom prst="rect">
            <a:avLst/>
          </a:prstGeom>
        </p:spPr>
      </p:pic>
      <p:pic>
        <p:nvPicPr>
          <p:cNvPr id="27" name="Grafik 26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547" y="3944167"/>
            <a:ext cx="596377" cy="537411"/>
          </a:xfrm>
          <a:prstGeom prst="rect">
            <a:avLst/>
          </a:prstGeom>
        </p:spPr>
      </p:pic>
      <p:pic>
        <p:nvPicPr>
          <p:cNvPr id="28" name="Grafik 27" descr="Zeichnung Haus Gebäude · Kostenloses Bild auf Pixabay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419" y="4388083"/>
            <a:ext cx="596377" cy="537411"/>
          </a:xfrm>
          <a:prstGeom prst="rect">
            <a:avLst/>
          </a:prstGeom>
        </p:spPr>
      </p:pic>
      <p:sp>
        <p:nvSpPr>
          <p:cNvPr id="29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de-DE" sz="2400" dirty="0"/>
              <a:t>Wichtige Rohstoffe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Neue Dörfer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Repräsentanten wählen</a:t>
            </a:r>
          </a:p>
          <a:p>
            <a:pPr>
              <a:lnSpc>
                <a:spcPct val="150000"/>
              </a:lnSpc>
            </a:pPr>
            <a:r>
              <a:rPr lang="de-DE" sz="2400" dirty="0"/>
              <a:t>Besprechungsort</a:t>
            </a:r>
          </a:p>
          <a:p>
            <a:pPr>
              <a:lnSpc>
                <a:spcPct val="150000"/>
              </a:lnSpc>
            </a:pPr>
            <a:endParaRPr lang="de-DE" sz="2400" dirty="0"/>
          </a:p>
        </p:txBody>
      </p:sp>
      <p:pic>
        <p:nvPicPr>
          <p:cNvPr id="31" name="Grafik 30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7679" y="2520506"/>
            <a:ext cx="599442" cy="848267"/>
          </a:xfrm>
          <a:prstGeom prst="rect">
            <a:avLst/>
          </a:prstGeom>
        </p:spPr>
      </p:pic>
      <p:pic>
        <p:nvPicPr>
          <p:cNvPr id="36" name="Grafik 35" descr="Datei:Strichmännchen.svg – Wikipedia"/>
          <p:cNvPicPr>
            <a:picLocks noChangeAspect="1"/>
          </p:cNvPicPr>
          <p:nvPr/>
        </p:nvPicPr>
        <p:blipFill>
          <a:blip r:embed="rId4" cstate="print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4572" y="2541232"/>
            <a:ext cx="599442" cy="848267"/>
          </a:xfrm>
          <a:prstGeom prst="rect">
            <a:avLst/>
          </a:prstGeom>
        </p:spPr>
      </p:pic>
      <p:pic>
        <p:nvPicPr>
          <p:cNvPr id="37" name="Grafik 36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5689" y="2008802"/>
            <a:ext cx="599442" cy="848267"/>
          </a:xfrm>
          <a:prstGeom prst="rect">
            <a:avLst/>
          </a:prstGeom>
        </p:spPr>
      </p:pic>
      <p:pic>
        <p:nvPicPr>
          <p:cNvPr id="38" name="Grafik 37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1033" y="3926875"/>
            <a:ext cx="599442" cy="848267"/>
          </a:xfrm>
          <a:prstGeom prst="rect">
            <a:avLst/>
          </a:prstGeom>
        </p:spPr>
      </p:pic>
      <p:pic>
        <p:nvPicPr>
          <p:cNvPr id="39" name="Grafik 38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2200" y="3317858"/>
            <a:ext cx="599442" cy="848267"/>
          </a:xfrm>
          <a:prstGeom prst="rect">
            <a:avLst/>
          </a:prstGeom>
        </p:spPr>
      </p:pic>
      <p:pic>
        <p:nvPicPr>
          <p:cNvPr id="40" name="Grafik 39" descr="Datei:Strichmännchen.svg – Wikipedia"/>
          <p:cNvPicPr>
            <a:picLocks noChangeAspect="1"/>
          </p:cNvPicPr>
          <p:nvPr/>
        </p:nvPicPr>
        <p:blipFill>
          <a:blip r:embed="rId4" cstate="print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4879" y="3541531"/>
            <a:ext cx="599442" cy="848267"/>
          </a:xfrm>
          <a:prstGeom prst="rect">
            <a:avLst/>
          </a:prstGeom>
        </p:spPr>
      </p:pic>
      <p:pic>
        <p:nvPicPr>
          <p:cNvPr id="41" name="Grafik 40" descr="Datei:Strichmännchen.svg – Wikipedia"/>
          <p:cNvPicPr>
            <a:picLocks noChangeAspect="1"/>
          </p:cNvPicPr>
          <p:nvPr/>
        </p:nvPicPr>
        <p:blipFill>
          <a:blip r:embed="rId4" cstate="print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5364" y="4156173"/>
            <a:ext cx="599442" cy="848267"/>
          </a:xfrm>
          <a:prstGeom prst="rect">
            <a:avLst/>
          </a:prstGeom>
        </p:spPr>
      </p:pic>
      <p:pic>
        <p:nvPicPr>
          <p:cNvPr id="42" name="Grafik 41" descr="Datei:Strichmännchen.svg – Wikipedia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389" y="3901768"/>
            <a:ext cx="599442" cy="848267"/>
          </a:xfrm>
          <a:prstGeom prst="rect">
            <a:avLst/>
          </a:prstGeom>
        </p:spPr>
      </p:pic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90544265-3133-3648-A56C-4D176C51747A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0" name="Richtungspfeil 29">
              <a:extLst>
                <a:ext uri="{FF2B5EF4-FFF2-40B4-BE49-F238E27FC236}">
                  <a16:creationId xmlns:a16="http://schemas.microsoft.com/office/drawing/2014/main" id="{93B28D44-32B3-3849-BE12-780949C4B079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ichtungspfeil 4">
              <a:extLst>
                <a:ext uri="{FF2B5EF4-FFF2-40B4-BE49-F238E27FC236}">
                  <a16:creationId xmlns:a16="http://schemas.microsoft.com/office/drawing/2014/main" id="{146530D9-21FD-254B-8F05-8D2339BF729A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F93B8396-3E82-5546-8C8E-4FF27093D43C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4" name="Chevron 33">
              <a:extLst>
                <a:ext uri="{FF2B5EF4-FFF2-40B4-BE49-F238E27FC236}">
                  <a16:creationId xmlns:a16="http://schemas.microsoft.com/office/drawing/2014/main" id="{E6B284E7-C772-294B-BA5F-3293F6A2C110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Chevron 6">
              <a:extLst>
                <a:ext uri="{FF2B5EF4-FFF2-40B4-BE49-F238E27FC236}">
                  <a16:creationId xmlns:a16="http://schemas.microsoft.com/office/drawing/2014/main" id="{B16996D1-131F-3F48-8AA4-F33CE3EF9BD0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43" name="Gruppieren 42">
            <a:extLst>
              <a:ext uri="{FF2B5EF4-FFF2-40B4-BE49-F238E27FC236}">
                <a16:creationId xmlns:a16="http://schemas.microsoft.com/office/drawing/2014/main" id="{3F7ADDCD-FBDD-D448-92D9-8709B62C257B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4" name="Chevron 36">
              <a:extLst>
                <a:ext uri="{FF2B5EF4-FFF2-40B4-BE49-F238E27FC236}">
                  <a16:creationId xmlns:a16="http://schemas.microsoft.com/office/drawing/2014/main" id="{CBD42FE8-73FD-1445-BCE7-872CBB948FCE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5" name="Chevron 8">
              <a:extLst>
                <a:ext uri="{FF2B5EF4-FFF2-40B4-BE49-F238E27FC236}">
                  <a16:creationId xmlns:a16="http://schemas.microsoft.com/office/drawing/2014/main" id="{E64603BD-31E3-354F-A163-B22823418667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46" name="Gruppieren 45">
            <a:extLst>
              <a:ext uri="{FF2B5EF4-FFF2-40B4-BE49-F238E27FC236}">
                <a16:creationId xmlns:a16="http://schemas.microsoft.com/office/drawing/2014/main" id="{D481A7DB-7765-9A4A-A9D0-3C773C6616F0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47" name="Chevron 39">
              <a:extLst>
                <a:ext uri="{FF2B5EF4-FFF2-40B4-BE49-F238E27FC236}">
                  <a16:creationId xmlns:a16="http://schemas.microsoft.com/office/drawing/2014/main" id="{3FE257EA-4077-BD46-9D21-079EF8E0D2B3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8" name="Chevron 10">
              <a:extLst>
                <a:ext uri="{FF2B5EF4-FFF2-40B4-BE49-F238E27FC236}">
                  <a16:creationId xmlns:a16="http://schemas.microsoft.com/office/drawing/2014/main" id="{AD4F6EFB-FE12-F144-9E59-7DC77B13F8A2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49" name="Gruppieren 48">
            <a:extLst>
              <a:ext uri="{FF2B5EF4-FFF2-40B4-BE49-F238E27FC236}">
                <a16:creationId xmlns:a16="http://schemas.microsoft.com/office/drawing/2014/main" id="{4DB74F09-E6B1-3041-BA13-2DA3D2ABCE2F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50" name="Chevron 42">
              <a:extLst>
                <a:ext uri="{FF2B5EF4-FFF2-40B4-BE49-F238E27FC236}">
                  <a16:creationId xmlns:a16="http://schemas.microsoft.com/office/drawing/2014/main" id="{CE7D0377-CA22-AF4C-A4A9-29FE023C88DA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51" name="Chevron 12">
              <a:extLst>
                <a:ext uri="{FF2B5EF4-FFF2-40B4-BE49-F238E27FC236}">
                  <a16:creationId xmlns:a16="http://schemas.microsoft.com/office/drawing/2014/main" id="{0E4ABC64-4531-3540-86B3-13C9A4042B1D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12554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42" presetClass="path" presetSubtype="0" accel="50000" decel="33333" autoRev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18737 -0.29838 " pathEditMode="relative" rAng="0" ptsTypes="AA">
                                      <p:cBhvr>
                                        <p:cTn id="15" dur="1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362" y="-14931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11022E-16 L 0.13242 -0.27986 " pathEditMode="relative" rAng="0" ptsTypes="AA">
                                      <p:cBhvr>
                                        <p:cTn id="17" dur="1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15" y="-14005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13333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11111E-6 L 0.17396 -0.29838 " pathEditMode="relative" rAng="0" ptsTypes="AA">
                                      <p:cBhvr>
                                        <p:cTn id="19" dur="1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698" y="-14931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path" presetSubtype="0" accel="48000" decel="4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-1.11111E-6 L 0.16446 -0.03356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216" y="-1690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42" presetClass="path" presetSubtype="0" accel="50000" decel="50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6.25E-7 1.11111E-6 L 0.19102 -0.0507 " pathEditMode="relative" rAng="0" ptsTypes="AA">
                                      <p:cBhvr>
                                        <p:cTn id="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544" y="-2546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125E-6 -4.07407E-6 L 0.13802 -0.09305 " pathEditMode="relative" rAng="0" ptsTypes="AA">
                                      <p:cBhvr>
                                        <p:cTn id="72" dur="2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01" y="-4653"/>
                                    </p:animMotion>
                                  </p:childTnLst>
                                </p:cTn>
                              </p:par>
                              <p:par>
                                <p:cTn id="7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16667E-7 2.59259E-6 L -0.08802 0.11319 " pathEditMode="relative" rAng="0" ptsTypes="AA">
                                      <p:cBhvr>
                                        <p:cTn id="74" dur="2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401" y="5648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7.40741E-7 L -0.12722 0.04282 " pathEditMode="relative" rAng="0" ptsTypes="AA">
                                      <p:cBhvr>
                                        <p:cTn id="76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367" y="213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Ist-Zustand</a:t>
            </a:r>
          </a:p>
        </p:txBody>
      </p:sp>
      <p:sp>
        <p:nvSpPr>
          <p:cNvPr id="13" name="Trapezoid 12"/>
          <p:cNvSpPr/>
          <p:nvPr/>
        </p:nvSpPr>
        <p:spPr>
          <a:xfrm>
            <a:off x="7125461" y="3748658"/>
            <a:ext cx="3730752" cy="809435"/>
          </a:xfrm>
          <a:prstGeom prst="trapezoid">
            <a:avLst>
              <a:gd name="adj" fmla="val 57048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Soziale Bedürfnisse (Freunde)</a:t>
            </a:r>
          </a:p>
        </p:txBody>
      </p:sp>
      <p:sp>
        <p:nvSpPr>
          <p:cNvPr id="14" name="Trapezoid 13"/>
          <p:cNvSpPr/>
          <p:nvPr/>
        </p:nvSpPr>
        <p:spPr>
          <a:xfrm>
            <a:off x="7584946" y="2939223"/>
            <a:ext cx="2811781" cy="809435"/>
          </a:xfrm>
          <a:prstGeom prst="trapezoid">
            <a:avLst>
              <a:gd name="adj" fmla="val 5704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Individualbedürfnisse (Anerkennung)</a:t>
            </a:r>
          </a:p>
        </p:txBody>
      </p:sp>
      <p:sp>
        <p:nvSpPr>
          <p:cNvPr id="15" name="Trapezoid 14"/>
          <p:cNvSpPr/>
          <p:nvPr/>
        </p:nvSpPr>
        <p:spPr>
          <a:xfrm>
            <a:off x="6185154" y="5367528"/>
            <a:ext cx="5615178" cy="809435"/>
          </a:xfrm>
          <a:prstGeom prst="trapezoid">
            <a:avLst>
              <a:gd name="adj" fmla="val 57048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Physiologische Bedürfnisse (Essen, Schlafen)</a:t>
            </a:r>
          </a:p>
        </p:txBody>
      </p:sp>
      <p:sp>
        <p:nvSpPr>
          <p:cNvPr id="16" name="Trapezoid 15"/>
          <p:cNvSpPr/>
          <p:nvPr/>
        </p:nvSpPr>
        <p:spPr>
          <a:xfrm>
            <a:off x="6652260" y="4558093"/>
            <a:ext cx="4677156" cy="809435"/>
          </a:xfrm>
          <a:prstGeom prst="trapezoid">
            <a:avLst>
              <a:gd name="adj" fmla="val 57048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Sicherheitsbedürfnisse (Wohnen, Arbeit)</a:t>
            </a:r>
          </a:p>
        </p:txBody>
      </p:sp>
      <p:sp>
        <p:nvSpPr>
          <p:cNvPr id="17" name="Gleichschenkliges Dreieck 16"/>
          <p:cNvSpPr/>
          <p:nvPr/>
        </p:nvSpPr>
        <p:spPr>
          <a:xfrm>
            <a:off x="8049004" y="1344168"/>
            <a:ext cx="1883664" cy="1595055"/>
          </a:xfrm>
          <a:prstGeom prst="triangle">
            <a:avLst>
              <a:gd name="adj" fmla="val 49521"/>
            </a:avLst>
          </a:prstGeom>
          <a:solidFill>
            <a:srgbClr val="FBB6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Selbst verwirk lichung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22" name="Rechteck 21"/>
          <p:cNvSpPr/>
          <p:nvPr/>
        </p:nvSpPr>
        <p:spPr>
          <a:xfrm>
            <a:off x="838200" y="5569886"/>
            <a:ext cx="5114544" cy="4047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Stabile Nahrungs- und Trinkwasserquellen</a:t>
            </a:r>
          </a:p>
        </p:txBody>
      </p:sp>
      <p:sp>
        <p:nvSpPr>
          <p:cNvPr id="24" name="Rechteck 23"/>
          <p:cNvSpPr/>
          <p:nvPr/>
        </p:nvSpPr>
        <p:spPr>
          <a:xfrm>
            <a:off x="838200" y="4760451"/>
            <a:ext cx="5114544" cy="40471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Unterkünfte, Dörfer, Arbeitsplätze</a:t>
            </a:r>
          </a:p>
        </p:txBody>
      </p:sp>
      <p:sp>
        <p:nvSpPr>
          <p:cNvPr id="26" name="Rechteck 25"/>
          <p:cNvSpPr/>
          <p:nvPr/>
        </p:nvSpPr>
        <p:spPr>
          <a:xfrm>
            <a:off x="838200" y="3951016"/>
            <a:ext cx="5114544" cy="4047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Öffentliche Veranstaltungen, Spielplätze</a:t>
            </a:r>
          </a:p>
        </p:txBody>
      </p:sp>
      <p:sp>
        <p:nvSpPr>
          <p:cNvPr id="28" name="Rechteck 27"/>
          <p:cNvSpPr/>
          <p:nvPr/>
        </p:nvSpPr>
        <p:spPr>
          <a:xfrm>
            <a:off x="838200" y="3141581"/>
            <a:ext cx="5114544" cy="4047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Spezialgebiete, gute Arbeit wird geschätzt</a:t>
            </a:r>
          </a:p>
        </p:txBody>
      </p:sp>
      <p:sp>
        <p:nvSpPr>
          <p:cNvPr id="30" name="Rechteck 29"/>
          <p:cNvSpPr/>
          <p:nvPr/>
        </p:nvSpPr>
        <p:spPr>
          <a:xfrm>
            <a:off x="838200" y="2332146"/>
            <a:ext cx="5114544" cy="404717"/>
          </a:xfrm>
          <a:prstGeom prst="rect">
            <a:avLst/>
          </a:prstGeom>
          <a:solidFill>
            <a:srgbClr val="FBB6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Alle Ebenen erfüllt für die Selbstverwirklichung</a:t>
            </a:r>
          </a:p>
        </p:txBody>
      </p: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802BA0C2-ACA4-F242-B5B1-1164F9B471CD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9" name="Richtungspfeil 18">
              <a:extLst>
                <a:ext uri="{FF2B5EF4-FFF2-40B4-BE49-F238E27FC236}">
                  <a16:creationId xmlns:a16="http://schemas.microsoft.com/office/drawing/2014/main" id="{639B1E3A-C4CA-4E4F-9E92-1B8BC7168FA2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Richtungspfeil 4">
              <a:extLst>
                <a:ext uri="{FF2B5EF4-FFF2-40B4-BE49-F238E27FC236}">
                  <a16:creationId xmlns:a16="http://schemas.microsoft.com/office/drawing/2014/main" id="{4F7FC451-F692-3F41-925E-44B480A59798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8DB7FC5D-7223-DF4C-BBEB-483B2EB0F70A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3" name="Chevron 33">
              <a:extLst>
                <a:ext uri="{FF2B5EF4-FFF2-40B4-BE49-F238E27FC236}">
                  <a16:creationId xmlns:a16="http://schemas.microsoft.com/office/drawing/2014/main" id="{FA50453E-3B61-1B46-B36B-BCC4491ABBE7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Chevron 6">
              <a:extLst>
                <a:ext uri="{FF2B5EF4-FFF2-40B4-BE49-F238E27FC236}">
                  <a16:creationId xmlns:a16="http://schemas.microsoft.com/office/drawing/2014/main" id="{FD9C8314-B137-B748-B914-53A9A432F396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A9D24D82-6B4F-954F-9E94-B9DBD20833D3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9" name="Chevron 36">
              <a:extLst>
                <a:ext uri="{FF2B5EF4-FFF2-40B4-BE49-F238E27FC236}">
                  <a16:creationId xmlns:a16="http://schemas.microsoft.com/office/drawing/2014/main" id="{B0F07A7D-CE4E-7B47-AF79-3A70E92696BF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Chevron 8">
              <a:extLst>
                <a:ext uri="{FF2B5EF4-FFF2-40B4-BE49-F238E27FC236}">
                  <a16:creationId xmlns:a16="http://schemas.microsoft.com/office/drawing/2014/main" id="{C9199BEF-5342-104A-B44B-8346A0889DFC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D87B2EF3-CC72-DC4B-9BEA-9AB2E0EA8B3D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33" name="Chevron 39">
              <a:extLst>
                <a:ext uri="{FF2B5EF4-FFF2-40B4-BE49-F238E27FC236}">
                  <a16:creationId xmlns:a16="http://schemas.microsoft.com/office/drawing/2014/main" id="{41409F17-88B3-CF44-86D9-A5A6A035253D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Chevron 10">
              <a:extLst>
                <a:ext uri="{FF2B5EF4-FFF2-40B4-BE49-F238E27FC236}">
                  <a16:creationId xmlns:a16="http://schemas.microsoft.com/office/drawing/2014/main" id="{B205FC0D-9CFB-7A48-ACD2-CF1AE040A80C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35" name="Gruppieren 34">
            <a:extLst>
              <a:ext uri="{FF2B5EF4-FFF2-40B4-BE49-F238E27FC236}">
                <a16:creationId xmlns:a16="http://schemas.microsoft.com/office/drawing/2014/main" id="{52239E2B-5575-0E49-A99D-12B3C33EA4BE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6" name="Chevron 42">
              <a:extLst>
                <a:ext uri="{FF2B5EF4-FFF2-40B4-BE49-F238E27FC236}">
                  <a16:creationId xmlns:a16="http://schemas.microsoft.com/office/drawing/2014/main" id="{5B442BE1-4EBB-FE41-81BF-CE25874F2233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7" name="Chevron 12">
              <a:extLst>
                <a:ext uri="{FF2B5EF4-FFF2-40B4-BE49-F238E27FC236}">
                  <a16:creationId xmlns:a16="http://schemas.microsoft.com/office/drawing/2014/main" id="{7FA3C7F6-CA43-D944-A3AD-A73CBD62F87B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1414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22" grpId="0" animBg="1"/>
      <p:bldP spid="24" grpId="0" animBg="1"/>
      <p:bldP spid="26" grpId="0" animBg="1"/>
      <p:bldP spid="28" grpId="0" animBg="1"/>
      <p:bldP spid="3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4E796B-BF28-6844-AC87-753E97383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Quellenverzeichnis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C5742E1-BB64-2D4B-AF4B-842629787B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https://www.kindersache.de/bereiche/wissen/politik/was-ist-gewaltenteilung - (20.10.2019, 14.00 Uhr)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6849956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F6F604B-2A93-B041-ACBD-395F61C78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Abbildungsverzeichnis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E94F69A-7400-7E4E-99DA-A323CBCFE4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/>
              <a:t>Marcus:</a:t>
            </a:r>
          </a:p>
          <a:p>
            <a:r>
              <a:rPr lang="de-DE" dirty="0"/>
              <a:t>https://de.cleanpng.com/png-8ammut/ - Abb. </a:t>
            </a:r>
            <a:r>
              <a:rPr lang="de-DE" dirty="0" err="1"/>
              <a:t>Herschaftsform</a:t>
            </a:r>
            <a:r>
              <a:rPr lang="de-DE" dirty="0"/>
              <a:t> (25.10.2019, 19:00 Uhr)</a:t>
            </a:r>
          </a:p>
          <a:p>
            <a:r>
              <a:rPr lang="de-DE" dirty="0"/>
              <a:t>https://www.flaticon.com/de/kostenloses-icon/kommission_1642039 - </a:t>
            </a:r>
            <a:r>
              <a:rPr lang="de-DE" dirty="0" err="1"/>
              <a:t>Abb</a:t>
            </a:r>
            <a:r>
              <a:rPr lang="de-DE" dirty="0"/>
              <a:t> Regeln (25.10.2019, 19:30 Uhr)</a:t>
            </a:r>
          </a:p>
          <a:p>
            <a:r>
              <a:rPr lang="de-DE" dirty="0"/>
              <a:t>https://www.flaticon.com/de/kostenloses-icon/politik_1651703 - </a:t>
            </a:r>
            <a:r>
              <a:rPr lang="de-DE" dirty="0" err="1"/>
              <a:t>Abb</a:t>
            </a:r>
            <a:r>
              <a:rPr lang="de-DE" dirty="0"/>
              <a:t> Handel (25.10.2019, 19:35 Uhr)</a:t>
            </a:r>
          </a:p>
          <a:p>
            <a:r>
              <a:rPr lang="de-DE" dirty="0"/>
              <a:t>Yunus:</a:t>
            </a:r>
          </a:p>
          <a:p>
            <a:r>
              <a:rPr lang="de-DE" dirty="0"/>
              <a:t>https://pixabay.com/de/photos/fluss-bach-langzeitbelichtung-2951997/ - Abb. 1 (24.10.19, 14:25 Uhr)</a:t>
            </a:r>
          </a:p>
          <a:p>
            <a:r>
              <a:rPr lang="de-DE" dirty="0"/>
              <a:t>https://pixabay.com/de/photos/h%C3%BCtte-kabine-siedler-siedler-kabine-202035/ - Abb. 2 (24.10.19, 14:50 Uhr)</a:t>
            </a:r>
          </a:p>
          <a:p>
            <a:r>
              <a:rPr lang="de-DE" dirty="0"/>
              <a:t>https://pixabay.com/de/photos/spielplatz-schaukel-folie-schule-99509/ - Abb. 3 (24.10.19, 15:30 Uhr)</a:t>
            </a:r>
          </a:p>
          <a:p>
            <a:r>
              <a:rPr lang="de-DE" dirty="0"/>
              <a:t>https://pixabay.com/de/photos/sonnenlicht-wald-weg-pfad-abend-166733/ - Abb. 4 (24.10.19, 16 Uhr)</a:t>
            </a:r>
          </a:p>
          <a:p>
            <a:r>
              <a:rPr lang="de-DE" dirty="0"/>
              <a:t>Christian:</a:t>
            </a:r>
          </a:p>
          <a:p>
            <a:r>
              <a:rPr lang="de-DE" dirty="0"/>
              <a:t>Jonas:</a:t>
            </a:r>
          </a:p>
          <a:p>
            <a:r>
              <a:rPr lang="de-DE" dirty="0"/>
              <a:t>Sven: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7177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Situation und Ziele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Situation:</a:t>
            </a:r>
          </a:p>
          <a:p>
            <a:r>
              <a:rPr lang="en-US" dirty="0"/>
              <a:t>112 </a:t>
            </a:r>
            <a:r>
              <a:rPr lang="en-US" dirty="0" err="1"/>
              <a:t>Leute</a:t>
            </a:r>
            <a:endParaRPr lang="en-US" dirty="0"/>
          </a:p>
          <a:p>
            <a:r>
              <a:rPr lang="en-US" dirty="0" err="1"/>
              <a:t>Unterschiedlichste</a:t>
            </a:r>
            <a:r>
              <a:rPr lang="en-US" dirty="0"/>
              <a:t> </a:t>
            </a:r>
            <a:r>
              <a:rPr lang="en-US" dirty="0" err="1"/>
              <a:t>Ethnien</a:t>
            </a:r>
            <a:endParaRPr lang="en-US" dirty="0"/>
          </a:p>
          <a:p>
            <a:r>
              <a:rPr lang="en-US" dirty="0" err="1"/>
              <a:t>Flugzeugabsturz</a:t>
            </a:r>
            <a:r>
              <a:rPr lang="en-US" dirty="0"/>
              <a:t> an </a:t>
            </a:r>
            <a:r>
              <a:rPr lang="en-US" dirty="0" err="1"/>
              <a:t>einer</a:t>
            </a:r>
            <a:r>
              <a:rPr lang="en-US" dirty="0"/>
              <a:t> </a:t>
            </a:r>
            <a:r>
              <a:rPr lang="en-US" dirty="0" err="1"/>
              <a:t>Insel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genügend</a:t>
            </a:r>
            <a:r>
              <a:rPr lang="en-US" dirty="0"/>
              <a:t> </a:t>
            </a:r>
            <a:r>
              <a:rPr lang="en-US" dirty="0" err="1"/>
              <a:t>Ressourcen</a:t>
            </a: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Ziel</a:t>
            </a:r>
            <a:r>
              <a:rPr lang="en-US" dirty="0"/>
              <a:t>:</a:t>
            </a:r>
          </a:p>
          <a:p>
            <a:r>
              <a:rPr lang="en-US" dirty="0" err="1"/>
              <a:t>Überleben</a:t>
            </a:r>
            <a:r>
              <a:rPr lang="en-US" dirty="0"/>
              <a:t> </a:t>
            </a:r>
            <a:r>
              <a:rPr lang="en-US" dirty="0" err="1"/>
              <a:t>ermöglichen</a:t>
            </a:r>
            <a:endParaRPr lang="en-US" dirty="0"/>
          </a:p>
          <a:p>
            <a:r>
              <a:rPr lang="en-US" dirty="0" err="1"/>
              <a:t>Leben</a:t>
            </a:r>
            <a:r>
              <a:rPr lang="en-US" dirty="0"/>
              <a:t> </a:t>
            </a:r>
            <a:r>
              <a:rPr lang="en-US" dirty="0" err="1"/>
              <a:t>ermöglichen</a:t>
            </a:r>
            <a:r>
              <a:rPr lang="en-US" dirty="0"/>
              <a:t>; </a:t>
            </a:r>
            <a:r>
              <a:rPr lang="en-US" dirty="0" err="1"/>
              <a:t>Bedürfnisse</a:t>
            </a:r>
            <a:r>
              <a:rPr lang="en-US" dirty="0"/>
              <a:t> </a:t>
            </a:r>
            <a:r>
              <a:rPr lang="en-US" dirty="0" err="1"/>
              <a:t>berücksichtigen</a:t>
            </a:r>
            <a:r>
              <a:rPr lang="en-US" dirty="0"/>
              <a:t> (Maslow)</a:t>
            </a:r>
          </a:p>
          <a:p>
            <a:pPr marL="0" indent="0">
              <a:buNone/>
            </a:pP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  <p:grpSp>
        <p:nvGrpSpPr>
          <p:cNvPr id="19" name="Gruppieren 18"/>
          <p:cNvGrpSpPr/>
          <p:nvPr/>
        </p:nvGrpSpPr>
        <p:grpSpPr>
          <a:xfrm>
            <a:off x="0" y="6502085"/>
            <a:ext cx="2902147" cy="355915"/>
            <a:chOff x="1488" y="0"/>
            <a:chExt cx="2902147" cy="355915"/>
          </a:xfrm>
        </p:grpSpPr>
        <p:sp>
          <p:nvSpPr>
            <p:cNvPr id="20" name="Richtungspfeil 19"/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1" name="Richtungspfeil 4"/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22" name="Gruppieren 21"/>
          <p:cNvGrpSpPr/>
          <p:nvPr/>
        </p:nvGrpSpPr>
        <p:grpSpPr>
          <a:xfrm>
            <a:off x="232171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3" name="Chevron 22"/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4" name="Chevron 6"/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25" name="Gruppieren 24"/>
          <p:cNvGrpSpPr/>
          <p:nvPr/>
        </p:nvGrpSpPr>
        <p:grpSpPr>
          <a:xfrm>
            <a:off x="464343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6" name="Chevron 25"/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7" name="Chevron 8"/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28" name="Gruppieren 27"/>
          <p:cNvGrpSpPr/>
          <p:nvPr/>
        </p:nvGrpSpPr>
        <p:grpSpPr>
          <a:xfrm>
            <a:off x="6965155" y="6502085"/>
            <a:ext cx="2902147" cy="355915"/>
            <a:chOff x="6966643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9" name="Chevron 28"/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0" name="Chevron 10"/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31" name="Gruppieren 30"/>
          <p:cNvGrpSpPr/>
          <p:nvPr/>
        </p:nvGrpSpPr>
        <p:grpSpPr>
          <a:xfrm>
            <a:off x="928687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2" name="Chevron 31"/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3" name="Chevron 12"/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46607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669725" y="83876"/>
            <a:ext cx="10958317" cy="1325563"/>
          </a:xfrm>
        </p:spPr>
        <p:txBody>
          <a:bodyPr/>
          <a:lstStyle/>
          <a:p>
            <a:r>
              <a:rPr lang="de-DE" dirty="0"/>
              <a:t>Bedürfnispyramide nach Maslow </a:t>
            </a:r>
          </a:p>
        </p:txBody>
      </p:sp>
      <p:sp>
        <p:nvSpPr>
          <p:cNvPr id="13" name="Trapezoid 12"/>
          <p:cNvSpPr/>
          <p:nvPr/>
        </p:nvSpPr>
        <p:spPr>
          <a:xfrm>
            <a:off x="1610032" y="3748658"/>
            <a:ext cx="3730752" cy="809435"/>
          </a:xfrm>
          <a:prstGeom prst="trapezoid">
            <a:avLst>
              <a:gd name="adj" fmla="val 57048"/>
            </a:avLst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Soziale Bedürfnisse (Freunde)</a:t>
            </a:r>
          </a:p>
        </p:txBody>
      </p:sp>
      <p:sp>
        <p:nvSpPr>
          <p:cNvPr id="14" name="Trapezoid 13"/>
          <p:cNvSpPr/>
          <p:nvPr/>
        </p:nvSpPr>
        <p:spPr>
          <a:xfrm>
            <a:off x="2069517" y="2939223"/>
            <a:ext cx="2811781" cy="809435"/>
          </a:xfrm>
          <a:prstGeom prst="trapezoid">
            <a:avLst>
              <a:gd name="adj" fmla="val 57048"/>
            </a:avLst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Individualbedürfnisse (Anerkennung)</a:t>
            </a:r>
          </a:p>
        </p:txBody>
      </p:sp>
      <p:sp>
        <p:nvSpPr>
          <p:cNvPr id="15" name="Trapezoid 14"/>
          <p:cNvSpPr/>
          <p:nvPr/>
        </p:nvSpPr>
        <p:spPr>
          <a:xfrm>
            <a:off x="669725" y="5367528"/>
            <a:ext cx="5615178" cy="809435"/>
          </a:xfrm>
          <a:prstGeom prst="trapezoid">
            <a:avLst>
              <a:gd name="adj" fmla="val 57048"/>
            </a:avLst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Physiologische Bedürfnisse (Essen, Schlafen)</a:t>
            </a:r>
          </a:p>
        </p:txBody>
      </p:sp>
      <p:sp>
        <p:nvSpPr>
          <p:cNvPr id="16" name="Trapezoid 15"/>
          <p:cNvSpPr/>
          <p:nvPr/>
        </p:nvSpPr>
        <p:spPr>
          <a:xfrm>
            <a:off x="1136831" y="4558093"/>
            <a:ext cx="4677156" cy="809435"/>
          </a:xfrm>
          <a:prstGeom prst="trapezoid">
            <a:avLst>
              <a:gd name="adj" fmla="val 57048"/>
            </a:avLst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Sicherheitsbedürfnisse (Wohnen, Arbeit)</a:t>
            </a:r>
          </a:p>
        </p:txBody>
      </p:sp>
      <p:sp>
        <p:nvSpPr>
          <p:cNvPr id="17" name="Gleichschenkliges Dreieck 16"/>
          <p:cNvSpPr/>
          <p:nvPr/>
        </p:nvSpPr>
        <p:spPr>
          <a:xfrm>
            <a:off x="2533575" y="1344168"/>
            <a:ext cx="1883664" cy="1595055"/>
          </a:xfrm>
          <a:prstGeom prst="triangle">
            <a:avLst>
              <a:gd name="adj" fmla="val 49521"/>
            </a:avLst>
          </a:prstGeom>
          <a:solidFill>
            <a:srgbClr val="FBB6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Selbst verwirk lichung</a:t>
            </a:r>
          </a:p>
          <a:p>
            <a:pPr algn="ctr"/>
            <a:endParaRPr lang="de-DE" dirty="0">
              <a:solidFill>
                <a:schemeClr val="tx1"/>
              </a:solidFill>
            </a:endParaRPr>
          </a:p>
        </p:txBody>
      </p:sp>
      <p:sp>
        <p:nvSpPr>
          <p:cNvPr id="18" name="Rechteck 17"/>
          <p:cNvSpPr/>
          <p:nvPr/>
        </p:nvSpPr>
        <p:spPr>
          <a:xfrm>
            <a:off x="6513499" y="5569886"/>
            <a:ext cx="5114544" cy="40471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Stabile Nahrungs- und Trinkwasserquellen</a:t>
            </a:r>
          </a:p>
        </p:txBody>
      </p:sp>
      <p:sp>
        <p:nvSpPr>
          <p:cNvPr id="19" name="Rechteck 18"/>
          <p:cNvSpPr/>
          <p:nvPr/>
        </p:nvSpPr>
        <p:spPr>
          <a:xfrm>
            <a:off x="6513499" y="4760451"/>
            <a:ext cx="5114544" cy="404717"/>
          </a:xfrm>
          <a:prstGeom prst="rect">
            <a:avLst/>
          </a:prstGeom>
          <a:solidFill>
            <a:schemeClr val="accent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Unterkünfte, Dörfer, Arbeitsplätze</a:t>
            </a:r>
          </a:p>
        </p:txBody>
      </p:sp>
      <p:sp>
        <p:nvSpPr>
          <p:cNvPr id="20" name="Rechteck 19"/>
          <p:cNvSpPr/>
          <p:nvPr/>
        </p:nvSpPr>
        <p:spPr>
          <a:xfrm>
            <a:off x="6513499" y="3951016"/>
            <a:ext cx="5114544" cy="40471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Öffentliche Veranstaltungen, Spielplätze</a:t>
            </a:r>
          </a:p>
        </p:txBody>
      </p:sp>
      <p:sp>
        <p:nvSpPr>
          <p:cNvPr id="21" name="Rechteck 20"/>
          <p:cNvSpPr/>
          <p:nvPr/>
        </p:nvSpPr>
        <p:spPr>
          <a:xfrm>
            <a:off x="6513499" y="3141581"/>
            <a:ext cx="5114544" cy="40471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Spezialgebiete, gute Arbeit wird geschätzt</a:t>
            </a:r>
          </a:p>
        </p:txBody>
      </p:sp>
      <p:sp>
        <p:nvSpPr>
          <p:cNvPr id="23" name="Rechteck 22"/>
          <p:cNvSpPr/>
          <p:nvPr/>
        </p:nvSpPr>
        <p:spPr>
          <a:xfrm>
            <a:off x="6513499" y="2332146"/>
            <a:ext cx="5114544" cy="404717"/>
          </a:xfrm>
          <a:prstGeom prst="rect">
            <a:avLst/>
          </a:prstGeom>
          <a:solidFill>
            <a:srgbClr val="FBB6B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Alle Ebenen erfüllt für die Selbstverwirklichung</a:t>
            </a:r>
          </a:p>
        </p:txBody>
      </p:sp>
      <p:sp>
        <p:nvSpPr>
          <p:cNvPr id="3" name="Geschweifte Klammer links 2"/>
          <p:cNvSpPr/>
          <p:nvPr/>
        </p:nvSpPr>
        <p:spPr>
          <a:xfrm rot="1809400">
            <a:off x="897380" y="3466530"/>
            <a:ext cx="484553" cy="2707502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Geschweifte Klammer links 24"/>
          <p:cNvSpPr/>
          <p:nvPr/>
        </p:nvSpPr>
        <p:spPr>
          <a:xfrm rot="1809400">
            <a:off x="2305123" y="1137617"/>
            <a:ext cx="484553" cy="253725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Textfeld 3"/>
          <p:cNvSpPr txBox="1"/>
          <p:nvPr/>
        </p:nvSpPr>
        <p:spPr>
          <a:xfrm>
            <a:off x="1063653" y="2050040"/>
            <a:ext cx="12444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Wachstum</a:t>
            </a:r>
          </a:p>
        </p:txBody>
      </p:sp>
      <p:sp>
        <p:nvSpPr>
          <p:cNvPr id="27" name="Textfeld 26"/>
          <p:cNvSpPr txBox="1"/>
          <p:nvPr/>
        </p:nvSpPr>
        <p:spPr>
          <a:xfrm>
            <a:off x="17298" y="4450294"/>
            <a:ext cx="1940555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   Defizit</a:t>
            </a:r>
          </a:p>
          <a:p>
            <a:r>
              <a:rPr lang="de-DE" sz="1100" dirty="0"/>
              <a:t>(Fehlendes Aufbauen)</a:t>
            </a:r>
          </a:p>
        </p:txBody>
      </p:sp>
      <p:grpSp>
        <p:nvGrpSpPr>
          <p:cNvPr id="29" name="Gruppieren 28"/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</p:grpSpPr>
        <p:sp>
          <p:nvSpPr>
            <p:cNvPr id="31" name="Richtungspfeil 30"/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2" name="Richtungspfeil 4"/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33" name="Gruppieren 32"/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4" name="Chevron 33"/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5" name="Chevron 6"/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36" name="Gruppieren 35"/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7" name="Chevron 36"/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8" name="Chevron 8"/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39" name="Gruppieren 38"/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0" name="Chevron 39"/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1" name="Chevron 10"/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42" name="Gruppieren 41"/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43" name="Chevron 42"/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44" name="Chevron 12"/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02606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Langfristige Ziele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de-DE" dirty="0"/>
              <a:t>Keine Rettung in Sicht</a:t>
            </a:r>
          </a:p>
          <a:p>
            <a:pPr>
              <a:lnSpc>
                <a:spcPct val="200000"/>
              </a:lnSpc>
            </a:pPr>
            <a:r>
              <a:rPr lang="de-DE" dirty="0"/>
              <a:t>Weg zu funktionierender Gesellschaft</a:t>
            </a:r>
          </a:p>
          <a:p>
            <a:pPr>
              <a:lnSpc>
                <a:spcPct val="200000"/>
              </a:lnSpc>
            </a:pPr>
            <a:r>
              <a:rPr lang="de-DE" dirty="0"/>
              <a:t>Fokus: Fairness und Gleichberechtigung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1F804AF0-7BCA-DD46-9F23-267888497A44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1" name="Richtungspfeil 20">
              <a:extLst>
                <a:ext uri="{FF2B5EF4-FFF2-40B4-BE49-F238E27FC236}">
                  <a16:creationId xmlns:a16="http://schemas.microsoft.com/office/drawing/2014/main" id="{84089B3F-5DD2-D64F-A25B-D41D46BEA7D6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2" name="Richtungspfeil 4">
              <a:extLst>
                <a:ext uri="{FF2B5EF4-FFF2-40B4-BE49-F238E27FC236}">
                  <a16:creationId xmlns:a16="http://schemas.microsoft.com/office/drawing/2014/main" id="{EA0C1D0A-BA83-DA46-BC4F-B96832F5188B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88D5E8EE-3AEC-5B43-A56F-B3CDBED096B5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4" name="Chevron 33">
              <a:extLst>
                <a:ext uri="{FF2B5EF4-FFF2-40B4-BE49-F238E27FC236}">
                  <a16:creationId xmlns:a16="http://schemas.microsoft.com/office/drawing/2014/main" id="{900DC021-7197-DC47-9322-52E2F2084C99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5" name="Chevron 6">
              <a:extLst>
                <a:ext uri="{FF2B5EF4-FFF2-40B4-BE49-F238E27FC236}">
                  <a16:creationId xmlns:a16="http://schemas.microsoft.com/office/drawing/2014/main" id="{207C4AF8-E507-124D-B90B-D4DA2594ADAD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26" name="Gruppieren 25">
            <a:extLst>
              <a:ext uri="{FF2B5EF4-FFF2-40B4-BE49-F238E27FC236}">
                <a16:creationId xmlns:a16="http://schemas.microsoft.com/office/drawing/2014/main" id="{3DBF3C84-0CAC-574D-A5B5-21E86B3AA397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27" name="Chevron 36">
              <a:extLst>
                <a:ext uri="{FF2B5EF4-FFF2-40B4-BE49-F238E27FC236}">
                  <a16:creationId xmlns:a16="http://schemas.microsoft.com/office/drawing/2014/main" id="{21F0D204-DDD2-1D4F-91AA-E63571B97462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8" name="Chevron 8">
              <a:extLst>
                <a:ext uri="{FF2B5EF4-FFF2-40B4-BE49-F238E27FC236}">
                  <a16:creationId xmlns:a16="http://schemas.microsoft.com/office/drawing/2014/main" id="{8677861D-73B1-D148-941F-3D8927E4A24E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92D35921-93F7-D347-9F83-B531ECB2BBAB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30" name="Chevron 39">
              <a:extLst>
                <a:ext uri="{FF2B5EF4-FFF2-40B4-BE49-F238E27FC236}">
                  <a16:creationId xmlns:a16="http://schemas.microsoft.com/office/drawing/2014/main" id="{02CCB8DB-7E3C-3247-B5A8-955B537C3AB6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1" name="Chevron 10">
              <a:extLst>
                <a:ext uri="{FF2B5EF4-FFF2-40B4-BE49-F238E27FC236}">
                  <a16:creationId xmlns:a16="http://schemas.microsoft.com/office/drawing/2014/main" id="{4E18AA76-D0CC-B842-AA06-2167F08E9EC7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32" name="Gruppieren 31">
            <a:extLst>
              <a:ext uri="{FF2B5EF4-FFF2-40B4-BE49-F238E27FC236}">
                <a16:creationId xmlns:a16="http://schemas.microsoft.com/office/drawing/2014/main" id="{F54DBC8C-1294-FD44-B8DD-BE5B6E105675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33" name="Chevron 42">
              <a:extLst>
                <a:ext uri="{FF2B5EF4-FFF2-40B4-BE49-F238E27FC236}">
                  <a16:creationId xmlns:a16="http://schemas.microsoft.com/office/drawing/2014/main" id="{1A05862E-4562-2F42-A597-5F512BDC6BF6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34" name="Chevron 12">
              <a:extLst>
                <a:ext uri="{FF2B5EF4-FFF2-40B4-BE49-F238E27FC236}">
                  <a16:creationId xmlns:a16="http://schemas.microsoft.com/office/drawing/2014/main" id="{3EC1C072-7EAF-134C-8A32-3CEA90321698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44167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Herrschaftsform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Keine Diktatur mehr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sym typeface="Wingdings" panose="05000000000000000000" pitchFamily="2" charset="2"/>
              </a:rPr>
              <a:t>Interessenkonflikte</a:t>
            </a:r>
          </a:p>
          <a:p>
            <a:pPr lvl="1">
              <a:lnSpc>
                <a:spcPct val="150000"/>
              </a:lnSpc>
            </a:pPr>
            <a:endParaRPr lang="de-DE" dirty="0">
              <a:sym typeface="Wingdings" panose="05000000000000000000" pitchFamily="2" charset="2"/>
            </a:endParaRPr>
          </a:p>
          <a:p>
            <a:pPr>
              <a:lnSpc>
                <a:spcPct val="150000"/>
              </a:lnSpc>
            </a:pPr>
            <a:r>
              <a:rPr lang="de-DE" dirty="0">
                <a:sym typeface="Wingdings" panose="05000000000000000000" pitchFamily="2" charset="2"/>
              </a:rPr>
              <a:t>Bildung spezialisierter Gruppen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sym typeface="Wingdings" panose="05000000000000000000" pitchFamily="2" charset="2"/>
              </a:rPr>
              <a:t>z.B. Bautrupp oder Sammler</a:t>
            </a:r>
          </a:p>
          <a:p>
            <a:pPr lvl="1">
              <a:lnSpc>
                <a:spcPct val="150000"/>
              </a:lnSpc>
            </a:pPr>
            <a:r>
              <a:rPr lang="de-DE" dirty="0">
                <a:sym typeface="Wingdings" panose="05000000000000000000" pitchFamily="2" charset="2"/>
              </a:rPr>
              <a:t>Unterschiedliche Forderungen und Wünsche</a:t>
            </a:r>
          </a:p>
          <a:p>
            <a:pPr marL="457200" lvl="1" indent="0">
              <a:buNone/>
            </a:pPr>
            <a:endParaRPr lang="de-DE" dirty="0">
              <a:sym typeface="Wingdings" panose="05000000000000000000" pitchFamily="2" charset="2"/>
            </a:endParaRPr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589" y="497493"/>
            <a:ext cx="1985211" cy="1985211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CE4B905-C904-3142-AF72-81FF2F422614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6" name="Richtungspfeil 5">
              <a:extLst>
                <a:ext uri="{FF2B5EF4-FFF2-40B4-BE49-F238E27FC236}">
                  <a16:creationId xmlns:a16="http://schemas.microsoft.com/office/drawing/2014/main" id="{12938A0D-7ED8-014D-949E-E608EC7A5449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ichtungspfeil 4">
              <a:extLst>
                <a:ext uri="{FF2B5EF4-FFF2-40B4-BE49-F238E27FC236}">
                  <a16:creationId xmlns:a16="http://schemas.microsoft.com/office/drawing/2014/main" id="{0C85FED5-9BA5-7849-91BC-26BC2CB9457C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D5A14BA4-93A9-E640-B11C-E71F0C93BFF7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" name="Chevron 33">
              <a:extLst>
                <a:ext uri="{FF2B5EF4-FFF2-40B4-BE49-F238E27FC236}">
                  <a16:creationId xmlns:a16="http://schemas.microsoft.com/office/drawing/2014/main" id="{F65E18E8-00BA-8948-8FC1-D1F1BB61B774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6">
              <a:extLst>
                <a:ext uri="{FF2B5EF4-FFF2-40B4-BE49-F238E27FC236}">
                  <a16:creationId xmlns:a16="http://schemas.microsoft.com/office/drawing/2014/main" id="{C069A6E4-C890-7245-8984-23AAE55CEA45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573B0D9-A66C-7F41-933B-734F756030C5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Chevron 36">
              <a:extLst>
                <a:ext uri="{FF2B5EF4-FFF2-40B4-BE49-F238E27FC236}">
                  <a16:creationId xmlns:a16="http://schemas.microsoft.com/office/drawing/2014/main" id="{4D8AFDF7-8B0D-6049-A2DC-C5F364692347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hevron 8">
              <a:extLst>
                <a:ext uri="{FF2B5EF4-FFF2-40B4-BE49-F238E27FC236}">
                  <a16:creationId xmlns:a16="http://schemas.microsoft.com/office/drawing/2014/main" id="{81937B02-EC0D-F047-A69D-10296FDB99EF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453F868E-D674-014D-B4A7-94C00E9CC98A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16" name="Chevron 39">
              <a:extLst>
                <a:ext uri="{FF2B5EF4-FFF2-40B4-BE49-F238E27FC236}">
                  <a16:creationId xmlns:a16="http://schemas.microsoft.com/office/drawing/2014/main" id="{BF23C3C5-2F70-E548-AFDA-C5F7D7C42988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Chevron 10">
              <a:extLst>
                <a:ext uri="{FF2B5EF4-FFF2-40B4-BE49-F238E27FC236}">
                  <a16:creationId xmlns:a16="http://schemas.microsoft.com/office/drawing/2014/main" id="{68E06EB3-DD19-7D4A-9B35-1536CEF1DC9D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6F5B6A35-13E4-7745-8DEB-4A524F041F0A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9" name="Chevron 42">
              <a:extLst>
                <a:ext uri="{FF2B5EF4-FFF2-40B4-BE49-F238E27FC236}">
                  <a16:creationId xmlns:a16="http://schemas.microsoft.com/office/drawing/2014/main" id="{CFC4D1AA-50AC-B541-927E-B6F39CCD7DDF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Chevron 12">
              <a:extLst>
                <a:ext uri="{FF2B5EF4-FFF2-40B4-BE49-F238E27FC236}">
                  <a16:creationId xmlns:a16="http://schemas.microsoft.com/office/drawing/2014/main" id="{77AD51D6-DEDF-844C-B141-B9CDD8206A68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  <p:sp>
        <p:nvSpPr>
          <p:cNvPr id="4" name="Textfeld 3">
            <a:extLst>
              <a:ext uri="{FF2B5EF4-FFF2-40B4-BE49-F238E27FC236}">
                <a16:creationId xmlns:a16="http://schemas.microsoft.com/office/drawing/2014/main" id="{439E5959-959F-184C-9DC1-415B213FC596}"/>
              </a:ext>
            </a:extLst>
          </p:cNvPr>
          <p:cNvSpPr txBox="1"/>
          <p:nvPr/>
        </p:nvSpPr>
        <p:spPr>
          <a:xfrm>
            <a:off x="10640143" y="25849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Abb</a:t>
            </a:r>
            <a:r>
              <a:rPr lang="de-DE" dirty="0"/>
              <a:t> x</a:t>
            </a:r>
          </a:p>
        </p:txBody>
      </p:sp>
    </p:spTree>
    <p:extLst>
      <p:ext uri="{BB962C8B-B14F-4D97-AF65-F5344CB8AC3E}">
        <p14:creationId xmlns:p14="http://schemas.microsoft.com/office/powerpoint/2010/main" val="42357732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Herrschaftsform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de-DE" dirty="0"/>
              <a:t>Repräsentative Demokratie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Jede Interessengruppe stellt einen Vertreter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Treffen Entscheidungen</a:t>
            </a:r>
          </a:p>
          <a:p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8589" y="497493"/>
            <a:ext cx="1985211" cy="1985211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6253B42F-ADCB-0F40-B94A-9FD20F7C7B4B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6" name="Richtungspfeil 5">
              <a:extLst>
                <a:ext uri="{FF2B5EF4-FFF2-40B4-BE49-F238E27FC236}">
                  <a16:creationId xmlns:a16="http://schemas.microsoft.com/office/drawing/2014/main" id="{6DE52C7C-27A1-C446-96FA-772124126FB9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ichtungspfeil 4">
              <a:extLst>
                <a:ext uri="{FF2B5EF4-FFF2-40B4-BE49-F238E27FC236}">
                  <a16:creationId xmlns:a16="http://schemas.microsoft.com/office/drawing/2014/main" id="{50A2A065-F7C5-CA48-9B7B-FE5821A076A3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C2777466-38EA-3C4F-B4AE-1D32676E3DD0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9" name="Chevron 33">
              <a:extLst>
                <a:ext uri="{FF2B5EF4-FFF2-40B4-BE49-F238E27FC236}">
                  <a16:creationId xmlns:a16="http://schemas.microsoft.com/office/drawing/2014/main" id="{37D62D92-9D62-4D4B-8413-B670A02C42F4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Chevron 6">
              <a:extLst>
                <a:ext uri="{FF2B5EF4-FFF2-40B4-BE49-F238E27FC236}">
                  <a16:creationId xmlns:a16="http://schemas.microsoft.com/office/drawing/2014/main" id="{4739ED05-0444-5A48-8D71-BD23E864A004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C16B8A6A-5836-0F4C-AAF0-27BCD036C143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2" name="Chevron 36">
              <a:extLst>
                <a:ext uri="{FF2B5EF4-FFF2-40B4-BE49-F238E27FC236}">
                  <a16:creationId xmlns:a16="http://schemas.microsoft.com/office/drawing/2014/main" id="{B3F68C0A-116A-9544-9563-65BC58BA3959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Chevron 8">
              <a:extLst>
                <a:ext uri="{FF2B5EF4-FFF2-40B4-BE49-F238E27FC236}">
                  <a16:creationId xmlns:a16="http://schemas.microsoft.com/office/drawing/2014/main" id="{8CC13CA1-3B27-6642-B3A8-024B1ACB67DA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80CBB805-9D4F-B245-B8D6-1BEC85D0A04D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15" name="Chevron 39">
              <a:extLst>
                <a:ext uri="{FF2B5EF4-FFF2-40B4-BE49-F238E27FC236}">
                  <a16:creationId xmlns:a16="http://schemas.microsoft.com/office/drawing/2014/main" id="{6A048D1F-E4CA-E345-B169-2736F881740A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hevron 10">
              <a:extLst>
                <a:ext uri="{FF2B5EF4-FFF2-40B4-BE49-F238E27FC236}">
                  <a16:creationId xmlns:a16="http://schemas.microsoft.com/office/drawing/2014/main" id="{27721403-1219-CF4B-9987-94E2ABA72D28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81442367-204E-2F48-B901-A1826AF94CB2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8" name="Chevron 42">
              <a:extLst>
                <a:ext uri="{FF2B5EF4-FFF2-40B4-BE49-F238E27FC236}">
                  <a16:creationId xmlns:a16="http://schemas.microsoft.com/office/drawing/2014/main" id="{37524D59-D300-6243-B4D3-AD28C67BC0F1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Chevron 12">
              <a:extLst>
                <a:ext uri="{FF2B5EF4-FFF2-40B4-BE49-F238E27FC236}">
                  <a16:creationId xmlns:a16="http://schemas.microsoft.com/office/drawing/2014/main" id="{EDC7DCC9-4F49-2546-8FF5-D594B8DC7B55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  <p:sp>
        <p:nvSpPr>
          <p:cNvPr id="20" name="Textfeld 19">
            <a:extLst>
              <a:ext uri="{FF2B5EF4-FFF2-40B4-BE49-F238E27FC236}">
                <a16:creationId xmlns:a16="http://schemas.microsoft.com/office/drawing/2014/main" id="{D7D9F9C9-344C-DD4A-95D7-BD2AF044017A}"/>
              </a:ext>
            </a:extLst>
          </p:cNvPr>
          <p:cNvSpPr txBox="1"/>
          <p:nvPr/>
        </p:nvSpPr>
        <p:spPr>
          <a:xfrm>
            <a:off x="10640143" y="25849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Abb</a:t>
            </a:r>
            <a:r>
              <a:rPr lang="de-DE" dirty="0"/>
              <a:t> x</a:t>
            </a:r>
          </a:p>
        </p:txBody>
      </p:sp>
    </p:spTree>
    <p:extLst>
      <p:ext uri="{BB962C8B-B14F-4D97-AF65-F5344CB8AC3E}">
        <p14:creationId xmlns:p14="http://schemas.microsoft.com/office/powerpoint/2010/main" val="16624769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Regeln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de-DE" dirty="0"/>
          </a:p>
          <a:p>
            <a:pPr>
              <a:lnSpc>
                <a:spcPct val="150000"/>
              </a:lnSpc>
            </a:pPr>
            <a:r>
              <a:rPr lang="de-DE" dirty="0"/>
              <a:t>Öffentlich zugängliche Regeln</a:t>
            </a:r>
          </a:p>
          <a:p>
            <a:pPr>
              <a:lnSpc>
                <a:spcPct val="150000"/>
              </a:lnSpc>
            </a:pPr>
            <a:r>
              <a:rPr lang="de-DE" dirty="0"/>
              <a:t>Gewaltenteilung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de-DE" dirty="0">
                <a:sym typeface="Wingdings" panose="05000000000000000000" pitchFamily="2" charset="2"/>
              </a:rPr>
              <a:t>	</a:t>
            </a:r>
            <a:r>
              <a:rPr lang="de-DE" dirty="0"/>
              <a:t>friedliches Zusammenleben</a:t>
            </a:r>
          </a:p>
          <a:p>
            <a:pPr>
              <a:lnSpc>
                <a:spcPct val="150000"/>
              </a:lnSpc>
            </a:pP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42" y="500146"/>
            <a:ext cx="1982558" cy="198255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4E4A3087-7441-294E-90DF-953B9CD15BD1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6" name="Richtungspfeil 5">
              <a:extLst>
                <a:ext uri="{FF2B5EF4-FFF2-40B4-BE49-F238E27FC236}">
                  <a16:creationId xmlns:a16="http://schemas.microsoft.com/office/drawing/2014/main" id="{7A0D62BB-F7B8-B249-B390-A680CFF1BAAD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Richtungspfeil 4">
              <a:extLst>
                <a:ext uri="{FF2B5EF4-FFF2-40B4-BE49-F238E27FC236}">
                  <a16:creationId xmlns:a16="http://schemas.microsoft.com/office/drawing/2014/main" id="{CCF96AC8-5C7B-C040-B020-4D61CE4BF64B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065F1222-9A23-9C4E-A785-2E1C4440E50A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9" name="Chevron 33">
              <a:extLst>
                <a:ext uri="{FF2B5EF4-FFF2-40B4-BE49-F238E27FC236}">
                  <a16:creationId xmlns:a16="http://schemas.microsoft.com/office/drawing/2014/main" id="{F366A36E-5C69-974F-A5FA-FC63277FFA32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Chevron 6">
              <a:extLst>
                <a:ext uri="{FF2B5EF4-FFF2-40B4-BE49-F238E27FC236}">
                  <a16:creationId xmlns:a16="http://schemas.microsoft.com/office/drawing/2014/main" id="{7DF1543D-0E3F-FE46-8CC7-CD938776965E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9FAE297A-1B96-E745-8BEC-CCEFBC0AE9D9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2" name="Chevron 36">
              <a:extLst>
                <a:ext uri="{FF2B5EF4-FFF2-40B4-BE49-F238E27FC236}">
                  <a16:creationId xmlns:a16="http://schemas.microsoft.com/office/drawing/2014/main" id="{9330108D-7FC1-844E-B978-49F98E49D92E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Chevron 8">
              <a:extLst>
                <a:ext uri="{FF2B5EF4-FFF2-40B4-BE49-F238E27FC236}">
                  <a16:creationId xmlns:a16="http://schemas.microsoft.com/office/drawing/2014/main" id="{ABCFBE64-B18E-6D4B-85D7-6903EEB6673F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F3B69116-B7CD-6F4B-8E19-8627A4FC7FBB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15" name="Chevron 39">
              <a:extLst>
                <a:ext uri="{FF2B5EF4-FFF2-40B4-BE49-F238E27FC236}">
                  <a16:creationId xmlns:a16="http://schemas.microsoft.com/office/drawing/2014/main" id="{0F1810BD-F62F-D246-A953-FC2F3523CD19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6" name="Chevron 10">
              <a:extLst>
                <a:ext uri="{FF2B5EF4-FFF2-40B4-BE49-F238E27FC236}">
                  <a16:creationId xmlns:a16="http://schemas.microsoft.com/office/drawing/2014/main" id="{584A03BF-9466-004A-B8FE-CC5ED0FA41FF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17" name="Gruppieren 16">
            <a:extLst>
              <a:ext uri="{FF2B5EF4-FFF2-40B4-BE49-F238E27FC236}">
                <a16:creationId xmlns:a16="http://schemas.microsoft.com/office/drawing/2014/main" id="{8A8DAEDB-37EF-C74C-B89A-F623125D6726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8" name="Chevron 42">
              <a:extLst>
                <a:ext uri="{FF2B5EF4-FFF2-40B4-BE49-F238E27FC236}">
                  <a16:creationId xmlns:a16="http://schemas.microsoft.com/office/drawing/2014/main" id="{A95B089F-0D55-D74F-901E-2347D9BF536F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Chevron 12">
              <a:extLst>
                <a:ext uri="{FF2B5EF4-FFF2-40B4-BE49-F238E27FC236}">
                  <a16:creationId xmlns:a16="http://schemas.microsoft.com/office/drawing/2014/main" id="{ED4DA584-35D5-C64A-B036-B731F6B5B790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  <p:sp>
        <p:nvSpPr>
          <p:cNvPr id="20" name="Textfeld 19">
            <a:extLst>
              <a:ext uri="{FF2B5EF4-FFF2-40B4-BE49-F238E27FC236}">
                <a16:creationId xmlns:a16="http://schemas.microsoft.com/office/drawing/2014/main" id="{8B08DB47-9248-994B-982E-79E0AC7B4842}"/>
              </a:ext>
            </a:extLst>
          </p:cNvPr>
          <p:cNvSpPr txBox="1"/>
          <p:nvPr/>
        </p:nvSpPr>
        <p:spPr>
          <a:xfrm>
            <a:off x="10640143" y="25849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Abb</a:t>
            </a:r>
            <a:r>
              <a:rPr lang="de-DE" dirty="0"/>
              <a:t> x</a:t>
            </a:r>
          </a:p>
        </p:txBody>
      </p:sp>
    </p:spTree>
    <p:extLst>
      <p:ext uri="{BB962C8B-B14F-4D97-AF65-F5344CB8AC3E}">
        <p14:creationId xmlns:p14="http://schemas.microsoft.com/office/powerpoint/2010/main" val="8192225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Regeln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lang="de-DE" dirty="0"/>
              <a:t>Legislative (gesetzgebende Gewalt)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Vertreter der Interessengruppen</a:t>
            </a:r>
          </a:p>
          <a:p>
            <a:pPr>
              <a:lnSpc>
                <a:spcPct val="150000"/>
              </a:lnSpc>
            </a:pPr>
            <a:r>
              <a:rPr lang="de-DE" dirty="0"/>
              <a:t>Exekutive (ausführende Gewalt)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Amt der Gesetzeshüter </a:t>
            </a:r>
          </a:p>
          <a:p>
            <a:pPr>
              <a:lnSpc>
                <a:spcPct val="150000"/>
              </a:lnSpc>
            </a:pPr>
            <a:r>
              <a:rPr lang="de-DE" dirty="0"/>
              <a:t>Judikative (rechtsprechende Gewalt)</a:t>
            </a:r>
          </a:p>
          <a:p>
            <a:pPr lvl="1">
              <a:lnSpc>
                <a:spcPct val="150000"/>
              </a:lnSpc>
            </a:pPr>
            <a:r>
              <a:rPr lang="de-DE" dirty="0"/>
              <a:t>Richter</a:t>
            </a:r>
          </a:p>
          <a:p>
            <a:endParaRPr lang="de-DE" dirty="0"/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42" y="500146"/>
            <a:ext cx="1982558" cy="1982558"/>
          </a:xfrm>
          <a:prstGeom prst="rect">
            <a:avLst/>
          </a:prstGeom>
        </p:spPr>
      </p:pic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A99C50AF-A65B-6043-A2F3-38E84FB2C6DC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" name="Richtungspfeil 6">
              <a:extLst>
                <a:ext uri="{FF2B5EF4-FFF2-40B4-BE49-F238E27FC236}">
                  <a16:creationId xmlns:a16="http://schemas.microsoft.com/office/drawing/2014/main" id="{6632310B-D071-2A4B-AA07-05BFA2053D35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ichtungspfeil 4">
              <a:extLst>
                <a:ext uri="{FF2B5EF4-FFF2-40B4-BE49-F238E27FC236}">
                  <a16:creationId xmlns:a16="http://schemas.microsoft.com/office/drawing/2014/main" id="{4F707AA9-55CF-8845-BB36-4876EE468EFD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F1494859-5B74-0548-9D3E-3E49CAB90207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" name="Chevron 33">
              <a:extLst>
                <a:ext uri="{FF2B5EF4-FFF2-40B4-BE49-F238E27FC236}">
                  <a16:creationId xmlns:a16="http://schemas.microsoft.com/office/drawing/2014/main" id="{B264FBE4-50C7-8649-B085-51FEF7A9833A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6">
              <a:extLst>
                <a:ext uri="{FF2B5EF4-FFF2-40B4-BE49-F238E27FC236}">
                  <a16:creationId xmlns:a16="http://schemas.microsoft.com/office/drawing/2014/main" id="{C2200701-1FFB-4046-860A-41B78B9B02DD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1399FA6-D649-BF43-832C-60F51C414CEB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Chevron 36">
              <a:extLst>
                <a:ext uri="{FF2B5EF4-FFF2-40B4-BE49-F238E27FC236}">
                  <a16:creationId xmlns:a16="http://schemas.microsoft.com/office/drawing/2014/main" id="{4B28D749-77CA-B94A-A945-D7C5780B17BA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hevron 8">
              <a:extLst>
                <a:ext uri="{FF2B5EF4-FFF2-40B4-BE49-F238E27FC236}">
                  <a16:creationId xmlns:a16="http://schemas.microsoft.com/office/drawing/2014/main" id="{2DBDCD95-1649-6848-9049-B0A7EC7407C4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864BF90E-053B-D449-8046-55765569EDF5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16" name="Chevron 39">
              <a:extLst>
                <a:ext uri="{FF2B5EF4-FFF2-40B4-BE49-F238E27FC236}">
                  <a16:creationId xmlns:a16="http://schemas.microsoft.com/office/drawing/2014/main" id="{41D3CB73-17EE-6B44-A8F7-0FFC124498BD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Chevron 10">
              <a:extLst>
                <a:ext uri="{FF2B5EF4-FFF2-40B4-BE49-F238E27FC236}">
                  <a16:creationId xmlns:a16="http://schemas.microsoft.com/office/drawing/2014/main" id="{65F0897D-FCB5-F948-B34B-6E0C44D4B07C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A3ED26C1-6D09-A34F-9AE3-A99E5CC48A2D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9" name="Chevron 42">
              <a:extLst>
                <a:ext uri="{FF2B5EF4-FFF2-40B4-BE49-F238E27FC236}">
                  <a16:creationId xmlns:a16="http://schemas.microsoft.com/office/drawing/2014/main" id="{DA163605-7A73-AA41-9F7C-CABA8791C637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Chevron 12">
              <a:extLst>
                <a:ext uri="{FF2B5EF4-FFF2-40B4-BE49-F238E27FC236}">
                  <a16:creationId xmlns:a16="http://schemas.microsoft.com/office/drawing/2014/main" id="{2399058E-AF72-7F4D-B132-D023A73F1FD0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  <p:sp>
        <p:nvSpPr>
          <p:cNvPr id="21" name="Textfeld 20">
            <a:extLst>
              <a:ext uri="{FF2B5EF4-FFF2-40B4-BE49-F238E27FC236}">
                <a16:creationId xmlns:a16="http://schemas.microsoft.com/office/drawing/2014/main" id="{8F47C876-6157-C94B-A827-4643E4FF9907}"/>
              </a:ext>
            </a:extLst>
          </p:cNvPr>
          <p:cNvSpPr txBox="1"/>
          <p:nvPr/>
        </p:nvSpPr>
        <p:spPr>
          <a:xfrm>
            <a:off x="10640143" y="25849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Abb</a:t>
            </a:r>
            <a:r>
              <a:rPr lang="de-DE" dirty="0"/>
              <a:t> x</a:t>
            </a:r>
          </a:p>
        </p:txBody>
      </p:sp>
    </p:spTree>
    <p:extLst>
      <p:ext uri="{BB962C8B-B14F-4D97-AF65-F5344CB8AC3E}">
        <p14:creationId xmlns:p14="http://schemas.microsoft.com/office/powerpoint/2010/main" val="6075258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Wirtschaft/Handel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Währung </a:t>
            </a:r>
          </a:p>
          <a:p>
            <a:pPr lvl="1">
              <a:lnSpc>
                <a:spcPct val="100000"/>
              </a:lnSpc>
            </a:pPr>
            <a:r>
              <a:rPr lang="de-DE" dirty="0"/>
              <a:t>Erleichterung des Handels</a:t>
            </a:r>
          </a:p>
          <a:p>
            <a:pPr lvl="1"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Marktplatz</a:t>
            </a:r>
          </a:p>
          <a:p>
            <a:pPr lvl="1">
              <a:lnSpc>
                <a:spcPct val="100000"/>
              </a:lnSpc>
            </a:pPr>
            <a:r>
              <a:rPr lang="de-DE" dirty="0"/>
              <a:t>Zentraler Punkt</a:t>
            </a:r>
          </a:p>
          <a:p>
            <a:pPr lvl="1">
              <a:lnSpc>
                <a:spcPct val="100000"/>
              </a:lnSpc>
            </a:pPr>
            <a:r>
              <a:rPr lang="de-DE" dirty="0"/>
              <a:t>Besserer Schutz</a:t>
            </a:r>
          </a:p>
          <a:p>
            <a:pPr lvl="1"/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1242" y="500146"/>
            <a:ext cx="1982558" cy="1982558"/>
          </a:xfrm>
          <a:prstGeom prst="rect">
            <a:avLst/>
          </a:prstGeom>
        </p:spPr>
      </p:pic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D2A5973A-9AE9-A64C-AB78-558D06223E25}"/>
              </a:ext>
            </a:extLst>
          </p:cNvPr>
          <p:cNvGrpSpPr/>
          <p:nvPr/>
        </p:nvGrpSpPr>
        <p:grpSpPr>
          <a:xfrm>
            <a:off x="2980" y="6502085"/>
            <a:ext cx="2902147" cy="355915"/>
            <a:chOff x="1488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7" name="Richtungspfeil 6">
              <a:extLst>
                <a:ext uri="{FF2B5EF4-FFF2-40B4-BE49-F238E27FC236}">
                  <a16:creationId xmlns:a16="http://schemas.microsoft.com/office/drawing/2014/main" id="{04928A0F-26C6-0B4B-9D57-4A28EFE13281}"/>
                </a:ext>
              </a:extLst>
            </p:cNvPr>
            <p:cNvSpPr/>
            <p:nvPr/>
          </p:nvSpPr>
          <p:spPr>
            <a:xfrm>
              <a:off x="1488" y="0"/>
              <a:ext cx="2902147" cy="355915"/>
            </a:xfrm>
            <a:prstGeom prst="homePlate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8" name="Richtungspfeil 4">
              <a:extLst>
                <a:ext uri="{FF2B5EF4-FFF2-40B4-BE49-F238E27FC236}">
                  <a16:creationId xmlns:a16="http://schemas.microsoft.com/office/drawing/2014/main" id="{53635405-86FF-B741-B2A1-35C3328AE19F}"/>
                </a:ext>
              </a:extLst>
            </p:cNvPr>
            <p:cNvSpPr txBox="1"/>
            <p:nvPr/>
          </p:nvSpPr>
          <p:spPr>
            <a:xfrm>
              <a:off x="1488" y="0"/>
              <a:ext cx="2813168" cy="355915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96012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Einleitung</a:t>
              </a:r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449BB71-7710-5E45-9C6C-F06C26093767}"/>
              </a:ext>
            </a:extLst>
          </p:cNvPr>
          <p:cNvGrpSpPr/>
          <p:nvPr/>
        </p:nvGrpSpPr>
        <p:grpSpPr>
          <a:xfrm>
            <a:off x="2324698" y="6502085"/>
            <a:ext cx="2902147" cy="355915"/>
            <a:chOff x="2323206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0" name="Chevron 33">
              <a:extLst>
                <a:ext uri="{FF2B5EF4-FFF2-40B4-BE49-F238E27FC236}">
                  <a16:creationId xmlns:a16="http://schemas.microsoft.com/office/drawing/2014/main" id="{8DA8D109-1FE0-CA42-B1A7-40DDCD409CC1}"/>
                </a:ext>
              </a:extLst>
            </p:cNvPr>
            <p:cNvSpPr/>
            <p:nvPr/>
          </p:nvSpPr>
          <p:spPr>
            <a:xfrm>
              <a:off x="2323206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Chevron 6">
              <a:extLst>
                <a:ext uri="{FF2B5EF4-FFF2-40B4-BE49-F238E27FC236}">
                  <a16:creationId xmlns:a16="http://schemas.microsoft.com/office/drawing/2014/main" id="{042BCCC7-E048-4B4E-B361-443C569217F5}"/>
                </a:ext>
              </a:extLst>
            </p:cNvPr>
            <p:cNvSpPr txBox="1"/>
            <p:nvPr/>
          </p:nvSpPr>
          <p:spPr>
            <a:xfrm>
              <a:off x="2501164" y="0"/>
              <a:ext cx="2546232" cy="355915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Kurzfristiger Plan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3F6F826B-82EB-A542-80FE-4A52F63436E3}"/>
              </a:ext>
            </a:extLst>
          </p:cNvPr>
          <p:cNvGrpSpPr/>
          <p:nvPr/>
        </p:nvGrpSpPr>
        <p:grpSpPr>
          <a:xfrm>
            <a:off x="4646417" y="6502085"/>
            <a:ext cx="2902147" cy="355915"/>
            <a:chOff x="4644925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3" name="Chevron 36">
              <a:extLst>
                <a:ext uri="{FF2B5EF4-FFF2-40B4-BE49-F238E27FC236}">
                  <a16:creationId xmlns:a16="http://schemas.microsoft.com/office/drawing/2014/main" id="{390B3758-EB39-9F4E-A803-56FF1B62D809}"/>
                </a:ext>
              </a:extLst>
            </p:cNvPr>
            <p:cNvSpPr/>
            <p:nvPr/>
          </p:nvSpPr>
          <p:spPr>
            <a:xfrm>
              <a:off x="4644925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4" name="Chevron 8">
              <a:extLst>
                <a:ext uri="{FF2B5EF4-FFF2-40B4-BE49-F238E27FC236}">
                  <a16:creationId xmlns:a16="http://schemas.microsoft.com/office/drawing/2014/main" id="{7AFDFD5E-187E-C844-9F6A-57C6AE43C023}"/>
                </a:ext>
              </a:extLst>
            </p:cNvPr>
            <p:cNvSpPr txBox="1"/>
            <p:nvPr/>
          </p:nvSpPr>
          <p:spPr>
            <a:xfrm>
              <a:off x="4822883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Mittelfristiger Plan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627AE93-EA15-8D41-A133-88D26F9C7EBD}"/>
              </a:ext>
            </a:extLst>
          </p:cNvPr>
          <p:cNvGrpSpPr/>
          <p:nvPr/>
        </p:nvGrpSpPr>
        <p:grpSpPr>
          <a:xfrm>
            <a:off x="6968135" y="6502085"/>
            <a:ext cx="2902147" cy="355915"/>
            <a:chOff x="6966643" y="0"/>
            <a:chExt cx="2902147" cy="355915"/>
          </a:xfrm>
          <a:solidFill>
            <a:schemeClr val="accent1"/>
          </a:solidFill>
        </p:grpSpPr>
        <p:sp>
          <p:nvSpPr>
            <p:cNvPr id="16" name="Chevron 39">
              <a:extLst>
                <a:ext uri="{FF2B5EF4-FFF2-40B4-BE49-F238E27FC236}">
                  <a16:creationId xmlns:a16="http://schemas.microsoft.com/office/drawing/2014/main" id="{36563FEB-989B-2A43-B8AB-166FB1FCDFB3}"/>
                </a:ext>
              </a:extLst>
            </p:cNvPr>
            <p:cNvSpPr/>
            <p:nvPr/>
          </p:nvSpPr>
          <p:spPr>
            <a:xfrm>
              <a:off x="6966643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Chevron 10">
              <a:extLst>
                <a:ext uri="{FF2B5EF4-FFF2-40B4-BE49-F238E27FC236}">
                  <a16:creationId xmlns:a16="http://schemas.microsoft.com/office/drawing/2014/main" id="{720A64A7-2463-DD43-A90E-E5A2BA1263EA}"/>
                </a:ext>
              </a:extLst>
            </p:cNvPr>
            <p:cNvSpPr txBox="1"/>
            <p:nvPr/>
          </p:nvSpPr>
          <p:spPr>
            <a:xfrm>
              <a:off x="7144601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Langfristiger Plan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63E92B49-D674-5B45-BE5F-927DC47AD888}"/>
              </a:ext>
            </a:extLst>
          </p:cNvPr>
          <p:cNvGrpSpPr/>
          <p:nvPr/>
        </p:nvGrpSpPr>
        <p:grpSpPr>
          <a:xfrm>
            <a:off x="9289853" y="6502085"/>
            <a:ext cx="2902147" cy="355915"/>
            <a:chOff x="9288361" y="0"/>
            <a:chExt cx="2902147" cy="355915"/>
          </a:xfrm>
          <a:solidFill>
            <a:schemeClr val="accent1">
              <a:lumMod val="40000"/>
              <a:lumOff val="60000"/>
            </a:schemeClr>
          </a:solidFill>
        </p:grpSpPr>
        <p:sp>
          <p:nvSpPr>
            <p:cNvPr id="19" name="Chevron 42">
              <a:extLst>
                <a:ext uri="{FF2B5EF4-FFF2-40B4-BE49-F238E27FC236}">
                  <a16:creationId xmlns:a16="http://schemas.microsoft.com/office/drawing/2014/main" id="{BF207FB8-4CE9-1744-B861-85CD5B2235A1}"/>
                </a:ext>
              </a:extLst>
            </p:cNvPr>
            <p:cNvSpPr/>
            <p:nvPr/>
          </p:nvSpPr>
          <p:spPr>
            <a:xfrm>
              <a:off x="9288361" y="0"/>
              <a:ext cx="2902147" cy="355915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20" name="Chevron 12">
              <a:extLst>
                <a:ext uri="{FF2B5EF4-FFF2-40B4-BE49-F238E27FC236}">
                  <a16:creationId xmlns:a16="http://schemas.microsoft.com/office/drawing/2014/main" id="{877E955A-6EEB-824A-8FAB-FD8406E94607}"/>
                </a:ext>
              </a:extLst>
            </p:cNvPr>
            <p:cNvSpPr txBox="1"/>
            <p:nvPr/>
          </p:nvSpPr>
          <p:spPr>
            <a:xfrm>
              <a:off x="9466319" y="0"/>
              <a:ext cx="2546232" cy="355915"/>
            </a:xfrm>
            <a:prstGeom prst="rect">
              <a:avLst/>
            </a:prstGeom>
            <a:no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72009" tIns="48006" rIns="24003" bIns="48006" numCol="1" spcCol="1270" anchor="ctr" anchorCtr="0">
              <a:noAutofit/>
            </a:bodyPr>
            <a:lstStyle/>
            <a:p>
              <a:pPr lvl="0" algn="l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de-DE" sz="1800" kern="1200" dirty="0"/>
                <a:t>Fazit</a:t>
              </a:r>
            </a:p>
          </p:txBody>
        </p:sp>
      </p:grpSp>
      <p:sp>
        <p:nvSpPr>
          <p:cNvPr id="21" name="Textfeld 20">
            <a:extLst>
              <a:ext uri="{FF2B5EF4-FFF2-40B4-BE49-F238E27FC236}">
                <a16:creationId xmlns:a16="http://schemas.microsoft.com/office/drawing/2014/main" id="{E06DE074-5993-F44C-B76C-F4E746C61651}"/>
              </a:ext>
            </a:extLst>
          </p:cNvPr>
          <p:cNvSpPr txBox="1"/>
          <p:nvPr/>
        </p:nvSpPr>
        <p:spPr>
          <a:xfrm>
            <a:off x="10640143" y="2584915"/>
            <a:ext cx="7136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Abb</a:t>
            </a:r>
            <a:r>
              <a:rPr lang="de-DE" dirty="0"/>
              <a:t> x</a:t>
            </a:r>
          </a:p>
        </p:txBody>
      </p:sp>
    </p:spTree>
    <p:extLst>
      <p:ext uri="{BB962C8B-B14F-4D97-AF65-F5344CB8AC3E}">
        <p14:creationId xmlns:p14="http://schemas.microsoft.com/office/powerpoint/2010/main" val="4083804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556</Words>
  <Application>Microsoft Macintosh PowerPoint</Application>
  <PresentationFormat>Breitbild</PresentationFormat>
  <Paragraphs>156</Paragraphs>
  <Slides>14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Flugzeugabsturz und Gestrandet</vt:lpstr>
      <vt:lpstr>Situation und Ziele</vt:lpstr>
      <vt:lpstr>Bedürfnispyramide nach Maslow </vt:lpstr>
      <vt:lpstr>Langfristige Ziele</vt:lpstr>
      <vt:lpstr>Herrschaftsform</vt:lpstr>
      <vt:lpstr>Herrschaftsform</vt:lpstr>
      <vt:lpstr>Regeln</vt:lpstr>
      <vt:lpstr>Regeln</vt:lpstr>
      <vt:lpstr>Wirtschaft/Handel</vt:lpstr>
      <vt:lpstr>Infrastruktur</vt:lpstr>
      <vt:lpstr>Expandieren</vt:lpstr>
      <vt:lpstr>Ist-Zustand</vt:lpstr>
      <vt:lpstr>Quellenverzeichnis</vt:lpstr>
      <vt:lpstr>Abbildungsverzeichnis</vt:lpstr>
    </vt:vector>
  </TitlesOfParts>
  <Company>Volkswagen AG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Flugzeugabsturz</dc:title>
  <dc:creator>Robertus, Christian (SE-5/7AFIS7)</dc:creator>
  <cp:lastModifiedBy>Microsoft Office User</cp:lastModifiedBy>
  <cp:revision>9</cp:revision>
  <dcterms:created xsi:type="dcterms:W3CDTF">2019-10-29T13:11:27Z</dcterms:created>
  <dcterms:modified xsi:type="dcterms:W3CDTF">2019-10-29T16:38:47Z</dcterms:modified>
</cp:coreProperties>
</file>

<file path=docProps/thumbnail.jpeg>
</file>